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46"/>
  </p:notesMasterIdLst>
  <p:handoutMasterIdLst>
    <p:handoutMasterId r:id="rId47"/>
  </p:handoutMasterIdLst>
  <p:sldIdLst>
    <p:sldId id="314" r:id="rId5"/>
    <p:sldId id="346" r:id="rId6"/>
    <p:sldId id="333" r:id="rId7"/>
    <p:sldId id="337" r:id="rId8"/>
    <p:sldId id="419" r:id="rId9"/>
    <p:sldId id="349" r:id="rId10"/>
    <p:sldId id="424" r:id="rId11"/>
    <p:sldId id="433" r:id="rId12"/>
    <p:sldId id="434" r:id="rId13"/>
    <p:sldId id="408" r:id="rId14"/>
    <p:sldId id="425" r:id="rId15"/>
    <p:sldId id="426" r:id="rId16"/>
    <p:sldId id="427" r:id="rId17"/>
    <p:sldId id="428" r:id="rId18"/>
    <p:sldId id="443" r:id="rId19"/>
    <p:sldId id="444" r:id="rId20"/>
    <p:sldId id="445" r:id="rId21"/>
    <p:sldId id="436" r:id="rId22"/>
    <p:sldId id="429" r:id="rId23"/>
    <p:sldId id="430" r:id="rId24"/>
    <p:sldId id="446" r:id="rId25"/>
    <p:sldId id="431" r:id="rId26"/>
    <p:sldId id="437" r:id="rId27"/>
    <p:sldId id="438" r:id="rId28"/>
    <p:sldId id="447" r:id="rId29"/>
    <p:sldId id="448" r:id="rId30"/>
    <p:sldId id="449" r:id="rId31"/>
    <p:sldId id="458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7" r:id="rId40"/>
    <p:sldId id="459" r:id="rId41"/>
    <p:sldId id="351" r:id="rId42"/>
    <p:sldId id="352" r:id="rId43"/>
    <p:sldId id="335" r:id="rId44"/>
    <p:sldId id="332" r:id="rId45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419"/>
            <p14:sldId id="349"/>
            <p14:sldId id="424"/>
            <p14:sldId id="433"/>
            <p14:sldId id="434"/>
            <p14:sldId id="408"/>
            <p14:sldId id="425"/>
            <p14:sldId id="426"/>
            <p14:sldId id="427"/>
            <p14:sldId id="428"/>
            <p14:sldId id="443"/>
            <p14:sldId id="444"/>
            <p14:sldId id="445"/>
            <p14:sldId id="436"/>
            <p14:sldId id="429"/>
            <p14:sldId id="430"/>
            <p14:sldId id="446"/>
            <p14:sldId id="431"/>
            <p14:sldId id="437"/>
            <p14:sldId id="438"/>
            <p14:sldId id="447"/>
            <p14:sldId id="448"/>
            <p14:sldId id="449"/>
            <p14:sldId id="458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9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1080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08/02/2023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858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55373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439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983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158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3172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869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25814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0506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225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36882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1777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8677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15893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6990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931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72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3475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4912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2238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7644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7795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78589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63244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7190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7927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2868771"/>
            <a:ext cx="10390120" cy="11204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Exploración y análisis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series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EDA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Representación gráfica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02">
        <p:fade/>
      </p:transition>
    </mc:Choice>
    <mc:Fallback xmlns="">
      <p:transition spd="med" advTm="6502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16E2E3-782A-47D4-D7AE-07F0DF2A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97" y="394864"/>
            <a:ext cx="10783805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713">
        <p:fade/>
      </p:transition>
    </mc:Choice>
    <mc:Fallback xmlns="">
      <p:transition spd="med" advTm="1571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.LTWB">
            <a:extLst>
              <a:ext uri="{FF2B5EF4-FFF2-40B4-BE49-F238E27FC236}">
                <a16:creationId xmlns:a16="http://schemas.microsoft.com/office/drawing/2014/main" id="{86ECDDD6-9939-1251-4BE0-6CCF162EC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" y="61060"/>
            <a:ext cx="9654814" cy="675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446927" y="582966"/>
            <a:ext cx="4030073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R.LTWB">
            <a:extLst>
              <a:ext uri="{FF2B5EF4-FFF2-40B4-BE49-F238E27FC236}">
                <a16:creationId xmlns:a16="http://schemas.microsoft.com/office/drawing/2014/main" id="{2767E23A-819A-F72F-60B0-D92F816D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912834"/>
            <a:ext cx="5638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6191249" y="4858049"/>
            <a:ext cx="3286125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91">
        <p:fade/>
      </p:transition>
    </mc:Choice>
    <mc:Fallback xmlns="">
      <p:transition spd="med" advTm="1919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38EDA891-EA54-56AA-A9AF-63F1AE884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" y="44319"/>
            <a:ext cx="10790237" cy="67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67">
        <p:fade/>
      </p:transition>
    </mc:Choice>
    <mc:Fallback xmlns="">
      <p:transition spd="med" advTm="666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BEB7EE6-6435-815C-F020-41A36BCE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12192000" cy="58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41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65">
        <p:fade/>
      </p:transition>
    </mc:Choice>
    <mc:Fallback xmlns="">
      <p:transition spd="med" advTm="5165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AF17DB76-663B-AC51-1695-6D706607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3213"/>
            <a:ext cx="12192000" cy="625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8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15">
        <p:fade/>
      </p:transition>
    </mc:Choice>
    <mc:Fallback xmlns="">
      <p:transition spd="med" advTm="441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838D239E-B435-C31D-0E87-740CCB39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3"/>
            <a:ext cx="12192000" cy="581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1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15">
        <p:fade/>
      </p:transition>
    </mc:Choice>
    <mc:Fallback xmlns="">
      <p:transition spd="med" advTm="441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4E5B808F-DD72-A50E-D296-709715380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739600"/>
            <a:ext cx="9124950" cy="537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15">
        <p:fade/>
      </p:transition>
    </mc:Choice>
    <mc:Fallback xmlns="">
      <p:transition spd="med" advTm="4415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6DB0B9AD-AD97-2805-3B3A-5170612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63134"/>
            <a:ext cx="11087100" cy="673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49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15">
        <p:fade/>
      </p:transition>
    </mc:Choice>
    <mc:Fallback xmlns="">
      <p:transition spd="med" advTm="4415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8" y="2734908"/>
            <a:ext cx="10436743" cy="1388184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D:\R.LTWB\.datasets\IDEAM_EDA\EDA.md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contiene los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901">
        <p:fade/>
      </p:transition>
    </mc:Choice>
    <mc:Fallback xmlns="">
      <p:transition spd="med" advTm="1190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ED1B8-9FD7-135F-C6BD-D788327E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5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98">
        <p:fade/>
      </p:transition>
    </mc:Choice>
    <mc:Fallback xmlns="">
      <p:transition spd="med" advTm="1019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75" y="2477180"/>
            <a:ext cx="8960249" cy="1903640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Durante el proceso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revisión, validación y comprensión de los datos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es necesario utilizar diferentes técnicas que permitan identificar discontinuidades, cambios en el comportamiento temporal y en general revisar los estadísticos característicos de cada serie por parámetro.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835">
        <p:fade/>
      </p:transition>
    </mc:Choice>
    <mc:Fallback xmlns="">
      <p:transition spd="med" advTm="2083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E36EB-AAEA-1923-817B-FFA9B8F1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95">
        <p:fade/>
      </p:transition>
    </mc:Choice>
    <mc:Fallback xmlns="">
      <p:transition spd="med" advTm="3395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17851-0B27-0F19-9CDC-974AB2AF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85051-BCF3-6625-9481-9457B85B0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94" y="1685925"/>
            <a:ext cx="269497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2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95">
        <p:fade/>
      </p:transition>
    </mc:Choice>
    <mc:Fallback xmlns="">
      <p:transition spd="med" advTm="339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CA9BD-1D4B-49F5-454B-CEC6668E6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71">
        <p:fade/>
      </p:transition>
    </mc:Choice>
    <mc:Fallback xmlns="">
      <p:transition spd="med" advTm="5071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04244-B7E9-A5C3-7DC8-AC2C6BD81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8">
        <p:fade/>
      </p:transition>
    </mc:Choice>
    <mc:Fallback xmlns="">
      <p:transition spd="med" advTm="573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CA4FB-7F90-4C20-0022-E1DAA98C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5190D-DEE2-9C76-0CAA-6124B0C53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5FC32E-6897-DF10-9EF7-E8669A40D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5A9C5-B20A-0391-C35C-737EE35B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D47211-450D-DF04-A287-286082F5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0E1939-829D-B29A-2D17-01780B5B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4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50">
        <p:fade/>
      </p:transition>
    </mc:Choice>
    <mc:Fallback xmlns="">
      <p:transition spd="med" advTm="30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C080B-CAF1-283B-AED4-EA1B26F5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146D1-F273-83CF-F2A6-CD882461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D58D2-0BFC-B8D2-6377-A83E288B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6396F-46E9-4329-19DB-85863227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D68F0-926D-AE3D-6546-9B37D669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B0792-D78E-AD86-B060-C27243AF8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B7C2E-9627-660C-49DD-D7956B08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08F02-4C42-13DB-90F6-A7BE8C5C1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36">
        <p:fade/>
      </p:transition>
    </mc:Choice>
    <mc:Fallback xmlns="">
      <p:transition spd="med" advTm="10636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49">
        <p:fade/>
      </p:transition>
    </mc:Choice>
    <mc:Fallback xmlns="">
      <p:transition spd="med" advTm="1949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37">
        <p:fade/>
      </p:transition>
    </mc:Choice>
    <mc:Fallback xmlns="">
      <p:transition spd="med" advTm="1213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39" y="401171"/>
            <a:ext cx="11106855" cy="6160994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Aplicar técnicas de exploración y análisis de datos a series temporales.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los tipos de datos contenidos en el conjunto de datos IDEAM.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valores nulos en las colecciones de datos para cada objeto o variable.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estadísticas generales para las variables numéricas del conjunto de datos.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las estaciones contenidas en el conjunto de datos y contar el número de registros por estación para cada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tablas dinámicas (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pivot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table) por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tablas de correlación por parámetro.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Realizar análisis segmentados generales de cada y análisis individuales por estación.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33617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1020366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1676075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2303592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9112D0F5-58AC-55CD-FB75-0CB9F561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3253849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916" y="4265387"/>
            <a:ext cx="540000" cy="540000"/>
          </a:xfrm>
          <a:prstGeom prst="rect">
            <a:avLst/>
          </a:prstGeom>
        </p:spPr>
      </p:pic>
      <p:pic>
        <p:nvPicPr>
          <p:cNvPr id="11" name="Graphic 10" descr="Rocket outline">
            <a:extLst>
              <a:ext uri="{FF2B5EF4-FFF2-40B4-BE49-F238E27FC236}">
                <a16:creationId xmlns:a16="http://schemas.microsoft.com/office/drawing/2014/main" id="{351A626E-F1F4-E6AE-0256-9A6E0C54C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4918749"/>
            <a:ext cx="540000" cy="540000"/>
          </a:xfrm>
          <a:prstGeom prst="rect">
            <a:avLst/>
          </a:prstGeom>
        </p:spPr>
      </p:pic>
      <p:pic>
        <p:nvPicPr>
          <p:cNvPr id="12" name="Graphic 11" descr="Rocket outline">
            <a:extLst>
              <a:ext uri="{FF2B5EF4-FFF2-40B4-BE49-F238E27FC236}">
                <a16:creationId xmlns:a16="http://schemas.microsoft.com/office/drawing/2014/main" id="{4294182C-1D10-144E-AEDC-EB9C00978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92" y="558736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146">
        <p:fade/>
      </p:transition>
    </mc:Choice>
    <mc:Fallback xmlns="">
      <p:transition spd="med" advTm="16146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8" y="3017884"/>
            <a:ext cx="9133823" cy="1383787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exploración y análisis de series EDA, y su representación gráfica,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768">
        <p:fade/>
      </p:transition>
    </mc:Choice>
    <mc:Fallback xmlns="">
      <p:transition spd="med" advTm="11768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60">
        <p:fade/>
      </p:transition>
    </mc:Choice>
    <mc:Fallback xmlns="">
      <p:transition spd="med" advTm="60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3">
        <p:fade/>
      </p:transition>
    </mc:Choice>
    <mc:Fallback xmlns="">
      <p:transition spd="med" advTm="251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35B22FD-9E30-1F5F-CCDE-469A941E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5549"/>
          <a:stretch/>
        </p:blipFill>
        <p:spPr>
          <a:xfrm>
            <a:off x="3216000" y="1"/>
            <a:ext cx="5760000" cy="67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96">
        <p:fade/>
      </p:transition>
    </mc:Choice>
    <mc:Fallback xmlns="">
      <p:transition spd="med" advTm="839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E17128-D400-639C-AA09-573EB2ECC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1621" r="50000"/>
          <a:stretch/>
        </p:blipFill>
        <p:spPr>
          <a:xfrm>
            <a:off x="4656000" y="2140771"/>
            <a:ext cx="2880000" cy="2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8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20">
        <p:fade/>
      </p:transition>
    </mc:Choice>
    <mc:Fallback xmlns="">
      <p:transition spd="med" advTm="1162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73">
        <p:fade/>
      </p:transition>
    </mc:Choice>
    <mc:Fallback xmlns="">
      <p:transition spd="med" advTm="397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596" y="1669508"/>
            <a:ext cx="8456808" cy="3518983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Permite definir la ventana de tiempo para el análisis a partir de un año inicial y final.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registros por parámetro generando tablas dinámicas y gráficas generales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estaciones por parámetro generando estadísticos y gráficas detalladas de análisis.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1621883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26DBC641-8EF2-D330-278E-74999DEF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2593433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3279526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307" y="42701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33">
        <p:fade/>
      </p:transition>
    </mc:Choice>
    <mc:Fallback xmlns="">
      <p:transition spd="med" advTm="27033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2299</TotalTime>
  <Words>511</Words>
  <Application>Microsoft Office PowerPoint</Application>
  <PresentationFormat>Widescreen</PresentationFormat>
  <Paragraphs>56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Segoe UI</vt:lpstr>
      <vt:lpstr>Segoe UI Light</vt:lpstr>
      <vt:lpstr>Tema de R.TeachingResearchGuide</vt:lpstr>
      <vt:lpstr>Exploración y análisis de series - EDA - Representación gráfica</vt:lpstr>
      <vt:lpstr>Durante el proceso de revisión, validación y comprensión de los datos, es necesario utilizar diferentes técnicas que permitan identificar discontinuidades, cambios en el comportamiento temporal y en general revisar los estadísticos característicos de cada serie por parámetro.</vt:lpstr>
      <vt:lpstr>PowerPoint Presentation</vt:lpstr>
      <vt:lpstr>Aplicar técnicas de exploración y análisis de datos a series temporales.  Identificar los tipos de datos contenidos en el conjunto de datos IDEAM.  Identificar valores nulos en las colecciones de datos para cada objeto o variable.  Obtener estadísticas generales para las variables numéricas del conjunto de datos.  Identificar las estaciones contenidas en el conjunto de datos y contar el número de registros por estación para cada parámetro.  Crear tablas dinámicas (pivot table) por parámetro.  Crear tablas de correlación por parámetro.  Realizar análisis segmentados generales de cada y análisis individuales por estación.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Permite definir la ventana de tiempo para el análisis a partir de un año inicial y final.  Generación de reporte detallado en formato Markdown.  Análisis masivo de registros por parámetro generando tablas dinámicas y gráficas generales de análisis.  Análisis masivo de estaciones por parámetro generando estadísticos y gráficas detalladas de análisis.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 automáticamente un reporte científico integrado de resultados en formato Markdown, con el nombre D:\R.LTWB\.datasets\IDEAM_EDA\EDA.md que contiene los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exploración y análisis de series EDA, y su representación gráfica,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175</cp:revision>
  <dcterms:created xsi:type="dcterms:W3CDTF">2022-08-04T19:07:18Z</dcterms:created>
  <dcterms:modified xsi:type="dcterms:W3CDTF">2023-02-08T16:29:06Z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